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6"/>
  </p:notesMasterIdLst>
  <p:sldIdLst>
    <p:sldId id="268" r:id="rId2"/>
    <p:sldId id="273" r:id="rId3"/>
    <p:sldId id="269" r:id="rId4"/>
    <p:sldId id="262" r:id="rId5"/>
    <p:sldId id="272" r:id="rId6"/>
    <p:sldId id="261" r:id="rId7"/>
    <p:sldId id="270" r:id="rId8"/>
    <p:sldId id="263" r:id="rId9"/>
    <p:sldId id="267" r:id="rId10"/>
    <p:sldId id="259" r:id="rId11"/>
    <p:sldId id="265" r:id="rId12"/>
    <p:sldId id="266" r:id="rId13"/>
    <p:sldId id="26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6"/>
    <p:restoredTop sz="92653" autoAdjust="0"/>
  </p:normalViewPr>
  <p:slideViewPr>
    <p:cSldViewPr snapToGrid="0" snapToObjects="1">
      <p:cViewPr varScale="1">
        <p:scale>
          <a:sx n="105" d="100"/>
          <a:sy n="105" d="100"/>
        </p:scale>
        <p:origin x="20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F708C-A2AE-4FF1-B959-CCB18D8EE10F}" type="datetimeFigureOut">
              <a:rPr lang="en-US" smtClean="0"/>
              <a:t>8/17/19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6C5B7-D949-4812-9E0C-F5883511466A}" type="slidenum">
              <a:rPr lang="en-US" smtClean="0"/>
              <a:t>‹#›</a:t>
            </a:fld>
            <a:endParaRPr lang="en-US"/>
          </a:p>
        </p:txBody>
      </p:sp>
    </p:spTree>
    <p:extLst>
      <p:ext uri="{BB962C8B-B14F-4D97-AF65-F5344CB8AC3E}">
        <p14:creationId xmlns:p14="http://schemas.microsoft.com/office/powerpoint/2010/main" val="104180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eloper.nvidia.com/discover/artificial-neural-network"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nvidia.com/discover/artificial-neural-networ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F6C5B7-D949-4812-9E0C-F5883511466A}" type="slidenum">
              <a:rPr lang="en-US" smtClean="0"/>
              <a:t>1</a:t>
            </a:fld>
            <a:endParaRPr lang="en-US"/>
          </a:p>
        </p:txBody>
      </p:sp>
    </p:spTree>
    <p:extLst>
      <p:ext uri="{BB962C8B-B14F-4D97-AF65-F5344CB8AC3E}">
        <p14:creationId xmlns:p14="http://schemas.microsoft.com/office/powerpoint/2010/main" val="2869727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Deep Learning</a:t>
            </a:r>
          </a:p>
          <a:p>
            <a:r>
              <a:rPr lang="en-US" sz="1200" b="0" i="0" u="none" strike="noStrike" kern="1200" dirty="0">
                <a:solidFill>
                  <a:schemeClr val="tx1"/>
                </a:solidFill>
                <a:effectLst/>
                <a:latin typeface="+mn-lt"/>
                <a:ea typeface="+mn-ea"/>
                <a:cs typeface="+mn-cs"/>
                <a:hlinkClick r:id="rId3"/>
              </a:rPr>
              <a:t>Neural networks</a:t>
            </a:r>
            <a:r>
              <a:rPr lang="en-US" sz="1200" b="0" i="0" kern="1200" dirty="0">
                <a:solidFill>
                  <a:schemeClr val="tx1"/>
                </a:solidFill>
                <a:effectLst/>
                <a:latin typeface="+mn-lt"/>
                <a:ea typeface="+mn-ea"/>
                <a:cs typeface="+mn-cs"/>
              </a:rPr>
              <a:t> are inspired by our understanding of the biology of our brains – all those interconnections between the neurons. </a:t>
            </a:r>
          </a:p>
          <a:p>
            <a:r>
              <a:rPr lang="en-US" sz="1200" b="0" i="0" kern="1200" dirty="0">
                <a:solidFill>
                  <a:schemeClr val="tx1"/>
                </a:solidFill>
                <a:effectLst/>
                <a:latin typeface="+mn-lt"/>
                <a:ea typeface="+mn-ea"/>
                <a:cs typeface="+mn-cs"/>
              </a:rPr>
              <a:t>DL is the next evolution of machine learning.</a:t>
            </a:r>
          </a:p>
          <a:p>
            <a:r>
              <a:rPr lang="en-US" sz="1200" b="0" i="0" kern="1200" dirty="0">
                <a:solidFill>
                  <a:schemeClr val="tx1"/>
                </a:solidFill>
                <a:effectLst/>
                <a:latin typeface="+mn-lt"/>
                <a:ea typeface="+mn-ea"/>
                <a:cs typeface="+mn-cs"/>
              </a:rPr>
              <a:t>For example, while DL can automatically discover the features to be used for classification, ML requires these features to be provided manually.</a:t>
            </a:r>
          </a:p>
          <a:p>
            <a:r>
              <a:rPr lang="en-US" sz="1200" b="0" i="0" kern="1200" dirty="0">
                <a:solidFill>
                  <a:schemeClr val="tx1"/>
                </a:solidFill>
                <a:effectLst/>
                <a:latin typeface="+mn-lt"/>
                <a:ea typeface="+mn-ea"/>
                <a:cs typeface="+mn-cs"/>
              </a:rPr>
              <a:t>Deep learning is a subset of AI and machine learning that uses multi-layered artificial neural networks to deliver state-of-the-art accuracy in tasks such as object detection, speech recognition, language translation and others.</a:t>
            </a:r>
          </a:p>
          <a:p>
            <a:r>
              <a:rPr lang="en-US" sz="1200" b="0" i="0" kern="1200" dirty="0">
                <a:solidFill>
                  <a:schemeClr val="tx1"/>
                </a:solidFill>
                <a:effectLst/>
                <a:latin typeface="+mn-lt"/>
                <a:ea typeface="+mn-ea"/>
                <a:cs typeface="+mn-cs"/>
              </a:rPr>
              <a:t>Deep learning differs from traditional machine learning techniques in that they can automatically learn representations from data such as images, video or text, without introducing hand-coded rules or human domain knowledge. Their highly flexible architectures can learn directly from raw data and can increase their predictive accuracy when provided with more data.</a:t>
            </a:r>
          </a:p>
          <a:p>
            <a:endParaRPr lang="en-US" dirty="0"/>
          </a:p>
          <a:p>
            <a:r>
              <a:rPr lang="en-US" sz="1200" b="0" i="0" kern="1200" dirty="0">
                <a:solidFill>
                  <a:schemeClr val="tx1"/>
                </a:solidFill>
                <a:effectLst/>
                <a:latin typeface="+mn-lt"/>
                <a:ea typeface="+mn-ea"/>
                <a:cs typeface="+mn-cs"/>
              </a:rPr>
              <a:t>artificial intelligence can be loosely interpreted to mean incorporating human intelligence to machines.</a:t>
            </a:r>
          </a:p>
          <a:p>
            <a:r>
              <a:rPr lang="en-US" sz="1200" b="0" i="0" kern="1200" dirty="0">
                <a:solidFill>
                  <a:schemeClr val="tx1"/>
                </a:solidFill>
                <a:effectLst/>
                <a:latin typeface="+mn-lt"/>
                <a:ea typeface="+mn-ea"/>
                <a:cs typeface="+mn-cs"/>
              </a:rPr>
              <a:t>Whenever a machine completes tasks based on a set of stipulated rules that solve problems (algorithms), such an “intelligent” behavior is what is called artificial intelligence.</a:t>
            </a:r>
            <a:endParaRPr lang="en-US" dirty="0"/>
          </a:p>
        </p:txBody>
      </p:sp>
      <p:sp>
        <p:nvSpPr>
          <p:cNvPr id="4" name="Slide Number Placeholder 3"/>
          <p:cNvSpPr>
            <a:spLocks noGrp="1"/>
          </p:cNvSpPr>
          <p:nvPr>
            <p:ph type="sldNum" sz="quarter" idx="5"/>
          </p:nvPr>
        </p:nvSpPr>
        <p:spPr/>
        <p:txBody>
          <a:bodyPr/>
          <a:lstStyle/>
          <a:p>
            <a:fld id="{80F6C5B7-D949-4812-9E0C-F5883511466A}" type="slidenum">
              <a:rPr lang="en-US" smtClean="0"/>
              <a:t>3</a:t>
            </a:fld>
            <a:endParaRPr lang="en-US"/>
          </a:p>
        </p:txBody>
      </p:sp>
    </p:spTree>
    <p:extLst>
      <p:ext uri="{BB962C8B-B14F-4D97-AF65-F5344CB8AC3E}">
        <p14:creationId xmlns:p14="http://schemas.microsoft.com/office/powerpoint/2010/main" val="323452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Deep Learning</a:t>
            </a:r>
          </a:p>
          <a:p>
            <a:r>
              <a:rPr lang="en-US" sz="1200" b="0" i="0" u="none" strike="noStrike" kern="1200" dirty="0">
                <a:solidFill>
                  <a:schemeClr val="tx1"/>
                </a:solidFill>
                <a:effectLst/>
                <a:latin typeface="+mn-lt"/>
                <a:ea typeface="+mn-ea"/>
                <a:cs typeface="+mn-cs"/>
                <a:hlinkClick r:id="rId3"/>
              </a:rPr>
              <a:t>Neural networks</a:t>
            </a:r>
            <a:r>
              <a:rPr lang="en-US" sz="1200" b="0" i="0" kern="1200" dirty="0">
                <a:solidFill>
                  <a:schemeClr val="tx1"/>
                </a:solidFill>
                <a:effectLst/>
                <a:latin typeface="+mn-lt"/>
                <a:ea typeface="+mn-ea"/>
                <a:cs typeface="+mn-cs"/>
              </a:rPr>
              <a:t> are inspired by our understanding of the biology of our brains – all those interconnections between the neurons. </a:t>
            </a:r>
          </a:p>
          <a:p>
            <a:r>
              <a:rPr lang="en-US" sz="1200" b="0" i="0" kern="1200" dirty="0">
                <a:solidFill>
                  <a:schemeClr val="tx1"/>
                </a:solidFill>
                <a:effectLst/>
                <a:latin typeface="+mn-lt"/>
                <a:ea typeface="+mn-ea"/>
                <a:cs typeface="+mn-cs"/>
              </a:rPr>
              <a:t>DL is the next evolution of machine learning.</a:t>
            </a:r>
          </a:p>
          <a:p>
            <a:r>
              <a:rPr lang="en-US" sz="1200" b="0" i="0" kern="1200" dirty="0">
                <a:solidFill>
                  <a:schemeClr val="tx1"/>
                </a:solidFill>
                <a:effectLst/>
                <a:latin typeface="+mn-lt"/>
                <a:ea typeface="+mn-ea"/>
                <a:cs typeface="+mn-cs"/>
              </a:rPr>
              <a:t>For example, while DL can automatically discover the features to be used for classification, ML requires these features to be provided manually.</a:t>
            </a:r>
          </a:p>
          <a:p>
            <a:r>
              <a:rPr lang="en-US" sz="1200" b="0" i="0" kern="1200" dirty="0">
                <a:solidFill>
                  <a:schemeClr val="tx1"/>
                </a:solidFill>
                <a:effectLst/>
                <a:latin typeface="+mn-lt"/>
                <a:ea typeface="+mn-ea"/>
                <a:cs typeface="+mn-cs"/>
              </a:rPr>
              <a:t>Deep learning is a subset of AI and machine learning that uses multi-layered artificial neural networks to deliver state-of-the-art accuracy in tasks such as object detection, speech recognition, language translation and others.</a:t>
            </a:r>
          </a:p>
          <a:p>
            <a:r>
              <a:rPr lang="en-US" sz="1200" b="0" i="0" kern="1200" dirty="0">
                <a:solidFill>
                  <a:schemeClr val="tx1"/>
                </a:solidFill>
                <a:effectLst/>
                <a:latin typeface="+mn-lt"/>
                <a:ea typeface="+mn-ea"/>
                <a:cs typeface="+mn-cs"/>
              </a:rPr>
              <a:t>Deep learning differs from traditional machine learning techniques in that they can automatically learn representations from data such as images, video or text, without introducing hand-coded rules or human domain knowledge. Their highly flexible architectures can learn directly from raw data and can increase their predictive accuracy when provided with more data.</a:t>
            </a:r>
          </a:p>
          <a:p>
            <a:endParaRPr lang="en-US" dirty="0"/>
          </a:p>
          <a:p>
            <a:r>
              <a:rPr lang="en-US" sz="1200" b="0" i="0" kern="1200" dirty="0">
                <a:solidFill>
                  <a:schemeClr val="tx1"/>
                </a:solidFill>
                <a:effectLst/>
                <a:latin typeface="+mn-lt"/>
                <a:ea typeface="+mn-ea"/>
                <a:cs typeface="+mn-cs"/>
              </a:rPr>
              <a:t>artificial intelligence can be loosely interpreted to mean incorporating human intelligence to machines.</a:t>
            </a:r>
          </a:p>
          <a:p>
            <a:r>
              <a:rPr lang="en-US" sz="1200" b="0" i="0" kern="1200" dirty="0">
                <a:solidFill>
                  <a:schemeClr val="tx1"/>
                </a:solidFill>
                <a:effectLst/>
                <a:latin typeface="+mn-lt"/>
                <a:ea typeface="+mn-ea"/>
                <a:cs typeface="+mn-cs"/>
              </a:rPr>
              <a:t>Whenever a machine completes tasks based on a set of stipulated rules that solve problems (algorithms), such an “intelligent” behavior is what is called artificial intelligence.</a:t>
            </a:r>
            <a:endParaRPr lang="en-US" dirty="0"/>
          </a:p>
        </p:txBody>
      </p:sp>
      <p:sp>
        <p:nvSpPr>
          <p:cNvPr id="4" name="Slide Number Placeholder 3"/>
          <p:cNvSpPr>
            <a:spLocks noGrp="1"/>
          </p:cNvSpPr>
          <p:nvPr>
            <p:ph type="sldNum" sz="quarter" idx="5"/>
          </p:nvPr>
        </p:nvSpPr>
        <p:spPr/>
        <p:txBody>
          <a:bodyPr/>
          <a:lstStyle/>
          <a:p>
            <a:fld id="{80F6C5B7-D949-4812-9E0C-F5883511466A}" type="slidenum">
              <a:rPr lang="en-US" smtClean="0"/>
              <a:t>4</a:t>
            </a:fld>
            <a:endParaRPr lang="en-US"/>
          </a:p>
        </p:txBody>
      </p:sp>
    </p:spTree>
    <p:extLst>
      <p:ext uri="{BB962C8B-B14F-4D97-AF65-F5344CB8AC3E}">
        <p14:creationId xmlns:p14="http://schemas.microsoft.com/office/powerpoint/2010/main" val="147313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Data scientist tops Glassdoor's 2019 'Best Jobs in America' ranking</a:t>
            </a:r>
          </a:p>
          <a:p>
            <a:endParaRPr lang="en-US" dirty="0"/>
          </a:p>
        </p:txBody>
      </p:sp>
      <p:sp>
        <p:nvSpPr>
          <p:cNvPr id="4" name="Slide Number Placeholder 3"/>
          <p:cNvSpPr>
            <a:spLocks noGrp="1"/>
          </p:cNvSpPr>
          <p:nvPr>
            <p:ph type="sldNum" sz="quarter" idx="5"/>
          </p:nvPr>
        </p:nvSpPr>
        <p:spPr/>
        <p:txBody>
          <a:bodyPr/>
          <a:lstStyle/>
          <a:p>
            <a:fld id="{80F6C5B7-D949-4812-9E0C-F5883511466A}" type="slidenum">
              <a:rPr lang="en-US" smtClean="0"/>
              <a:t>7</a:t>
            </a:fld>
            <a:endParaRPr lang="en-US"/>
          </a:p>
        </p:txBody>
      </p:sp>
    </p:spTree>
    <p:extLst>
      <p:ext uri="{BB962C8B-B14F-4D97-AF65-F5344CB8AC3E}">
        <p14:creationId xmlns:p14="http://schemas.microsoft.com/office/powerpoint/2010/main" val="343827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05DFC71-DD94-484A-9A93-425DF2A5214B}" type="datetimeFigureOut">
              <a:rPr lang="en-US" smtClean="0"/>
              <a:t>8/17/19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425799990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DFC71-DD94-484A-9A93-425DF2A5214B}" type="datetimeFigureOut">
              <a:rPr lang="en-US" smtClean="0"/>
              <a:t>8/17/19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2324429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DFC71-DD94-484A-9A93-425DF2A5214B}" type="datetimeFigureOut">
              <a:rPr lang="en-US" smtClean="0"/>
              <a:t>8/17/19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998245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DFC71-DD94-484A-9A93-425DF2A5214B}" type="datetimeFigureOut">
              <a:rPr lang="en-US" smtClean="0"/>
              <a:t>8/17/19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163773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05DFC71-DD94-484A-9A93-425DF2A5214B}" type="datetimeFigureOut">
              <a:rPr lang="en-US" smtClean="0"/>
              <a:t>8/17/19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17539177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05DFC71-DD94-484A-9A93-425DF2A5214B}" type="datetimeFigureOut">
              <a:rPr lang="en-US" smtClean="0"/>
              <a:t>8/17/19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2329725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05DFC71-DD94-484A-9A93-425DF2A5214B}" type="datetimeFigureOut">
              <a:rPr lang="en-US" smtClean="0"/>
              <a:t>8/17/19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D83F6-AC69-4E4C-8F68-D2478B6188D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64966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DFC71-DD94-484A-9A93-425DF2A5214B}" type="datetimeFigureOut">
              <a:rPr lang="en-US" smtClean="0"/>
              <a:t>8/17/19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1413831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5DFC71-DD94-484A-9A93-425DF2A5214B}" type="datetimeFigureOut">
              <a:rPr lang="en-US" smtClean="0"/>
              <a:t>8/17/19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216569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05DFC71-DD94-484A-9A93-425DF2A5214B}" type="datetimeFigureOut">
              <a:rPr lang="en-US" smtClean="0"/>
              <a:t>8/17/19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267114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05DFC71-DD94-484A-9A93-425DF2A5214B}" type="datetimeFigureOut">
              <a:rPr lang="en-US" smtClean="0"/>
              <a:t>8/17/19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D0D83F6-AC69-4E4C-8F68-D2478B6188DF}" type="slidenum">
              <a:rPr lang="en-US" smtClean="0"/>
              <a:t>‹#›</a:t>
            </a:fld>
            <a:endParaRPr lang="en-US"/>
          </a:p>
        </p:txBody>
      </p:sp>
    </p:spTree>
    <p:extLst>
      <p:ext uri="{BB962C8B-B14F-4D97-AF65-F5344CB8AC3E}">
        <p14:creationId xmlns:p14="http://schemas.microsoft.com/office/powerpoint/2010/main" val="3312007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05DFC71-DD94-484A-9A93-425DF2A5214B}" type="datetimeFigureOut">
              <a:rPr lang="en-US" smtClean="0"/>
              <a:t>8/17/19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D0D83F6-AC69-4E4C-8F68-D2478B6188DF}" type="slidenum">
              <a:rPr lang="en-US" smtClean="0"/>
              <a:t>‹#›</a:t>
            </a:fld>
            <a:endParaRPr lang="en-US"/>
          </a:p>
        </p:txBody>
      </p:sp>
    </p:spTree>
    <p:extLst>
      <p:ext uri="{BB962C8B-B14F-4D97-AF65-F5344CB8AC3E}">
        <p14:creationId xmlns:p14="http://schemas.microsoft.com/office/powerpoint/2010/main" val="7157484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implilearn.com/data-science-vs-big-data-vs-data-analytics-articl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www.datacamp.com/community/tutorials/r-or-python-for-data-analysis" TargetMode="External"/><Relationship Id="rId2" Type="http://schemas.openxmlformats.org/officeDocument/2006/relationships/hyperlink" Target="https://www.slideshare.net/OutreachDigital/r-vs-python-vs-sas" TargetMode="External"/><Relationship Id="rId1" Type="http://schemas.openxmlformats.org/officeDocument/2006/relationships/slideLayout" Target="../slideLayouts/slideLayout6.xml"/><Relationship Id="rId6" Type="http://schemas.openxmlformats.org/officeDocument/2006/relationships/hyperlink" Target="https://data-flair.training/blogs/r-vs-python-for-data-science/"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www.quora.com/Which-Python-libraries-are-commonly-used-in-the-data-analysis-data-science-worl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blog.revolutionanalytics.com/2013/06/a-list-of-r-packages-by-popularity.html" TargetMode="Externa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hyperlink" Target="https://blog.revolutionanalytics.com/2016/11/most-popular-r-packag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en-us/s/" TargetMode="External"/><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hyperlink" Target="https://powerbi.microsoft.com/en-us/" TargetMode="External"/><Relationship Id="rId4" Type="http://schemas.openxmlformats.org/officeDocument/2006/relationships/hyperlink" Target="https://public.tableau.com/en-us/s/gallery/weather-location-relative?gallery=votd"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medium.com/@purnasaigudikandula/best-resources-for-deep-learners-machine-learning-artificial-intelligence-programming-be11c568b2f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han02/Data-Science-Hackathon-Workshop-at-UKC-2019"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clevertap.com/blog/data-science/" TargetMode="External"/><Relationship Id="rId5" Type="http://schemas.openxmlformats.org/officeDocument/2006/relationships/image" Target="../media/image3.jpeg"/><Relationship Id="rId4" Type="http://schemas.openxmlformats.org/officeDocument/2006/relationships/hyperlink" Target="https://whatsthebigdata.com/2016/10/17/visually-linking-ai-machine-learning-deep-learning-big-data-and-data-sci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hatsthebigdata.com/2016/10/17/visually-linking-ai-machine-learning-deep-learning-big-data-and-data-science/" TargetMode="External"/><Relationship Id="rId5" Type="http://schemas.openxmlformats.org/officeDocument/2006/relationships/image" Target="../media/image5.jpeg"/><Relationship Id="rId4" Type="http://schemas.openxmlformats.org/officeDocument/2006/relationships/hyperlink" Target="https://maxchama.blogspot.com/2019/03/artificial-intelligence-ai-vs-machine.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guru99.com/machine-learning-vs-deep-learning.html"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hyperlink" Target="https://www.techiexpert.com/close-look-data-scientist-vs-data-engineer/"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blog.zhaw.ch/datascience/the-data-science-skill-s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X3paOmcrTjQ"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edureka.co/blog/what-is-data-science/"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analyticsvidhya.com/blog/2015/09/applications-data-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Image result for data science">
            <a:hlinkClick r:id="rId3"/>
            <a:extLst>
              <a:ext uri="{FF2B5EF4-FFF2-40B4-BE49-F238E27FC236}">
                <a16:creationId xmlns:a16="http://schemas.microsoft.com/office/drawing/2014/main" id="{20AC98C3-7FDE-42E7-B588-8CEF6B0CA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61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143FFF-80B1-492E-AFC9-179FA15B143E}"/>
              </a:ext>
            </a:extLst>
          </p:cNvPr>
          <p:cNvSpPr>
            <a:spLocks noGrp="1"/>
          </p:cNvSpPr>
          <p:nvPr>
            <p:ph type="ctrTitle"/>
          </p:nvPr>
        </p:nvSpPr>
        <p:spPr>
          <a:xfrm>
            <a:off x="151590" y="619551"/>
            <a:ext cx="8892049" cy="1789564"/>
          </a:xfrm>
          <a:noFill/>
        </p:spPr>
        <p:txBody>
          <a:bodyPr>
            <a:noAutofit/>
          </a:bodyPr>
          <a:lstStyle/>
          <a:p>
            <a:pPr algn="l"/>
            <a:r>
              <a:rPr lang="en-US" sz="6000" b="1" dirty="0"/>
              <a:t>Introduction to Data Science</a:t>
            </a:r>
          </a:p>
        </p:txBody>
      </p:sp>
      <p:sp>
        <p:nvSpPr>
          <p:cNvPr id="3" name="Subtitle 2">
            <a:extLst>
              <a:ext uri="{FF2B5EF4-FFF2-40B4-BE49-F238E27FC236}">
                <a16:creationId xmlns:a16="http://schemas.microsoft.com/office/drawing/2014/main" id="{7B4025F2-AB08-41CC-AB1B-48C06E03C613}"/>
              </a:ext>
            </a:extLst>
          </p:cNvPr>
          <p:cNvSpPr>
            <a:spLocks noGrp="1"/>
          </p:cNvSpPr>
          <p:nvPr>
            <p:ph type="subTitle" idx="1"/>
          </p:nvPr>
        </p:nvSpPr>
        <p:spPr>
          <a:xfrm>
            <a:off x="229649" y="2602755"/>
            <a:ext cx="8222976" cy="1652489"/>
          </a:xfrm>
        </p:spPr>
        <p:txBody>
          <a:bodyPr>
            <a:noAutofit/>
          </a:bodyPr>
          <a:lstStyle/>
          <a:p>
            <a:pPr algn="l"/>
            <a:r>
              <a:rPr lang="en-US" sz="5400" dirty="0">
                <a:latin typeface="Aharoni" panose="020B0604020202020204" pitchFamily="2" charset="-79"/>
                <a:cs typeface="Aharoni" panose="020B0604020202020204" pitchFamily="2" charset="-79"/>
              </a:rPr>
              <a:t>Ahreum Amy Han, IBM</a:t>
            </a:r>
          </a:p>
        </p:txBody>
      </p:sp>
    </p:spTree>
    <p:extLst>
      <p:ext uri="{BB962C8B-B14F-4D97-AF65-F5344CB8AC3E}">
        <p14:creationId xmlns:p14="http://schemas.microsoft.com/office/powerpoint/2010/main" val="3512776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808E-D447-6145-8D96-22B964843A94}"/>
              </a:ext>
            </a:extLst>
          </p:cNvPr>
          <p:cNvSpPr>
            <a:spLocks noGrp="1"/>
          </p:cNvSpPr>
          <p:nvPr>
            <p:ph type="title"/>
          </p:nvPr>
        </p:nvSpPr>
        <p:spPr>
          <a:xfrm>
            <a:off x="756745" y="365126"/>
            <a:ext cx="2036698" cy="579420"/>
          </a:xfrm>
        </p:spPr>
        <p:txBody>
          <a:bodyPr>
            <a:normAutofit fontScale="90000"/>
          </a:bodyPr>
          <a:lstStyle/>
          <a:p>
            <a:r>
              <a:rPr lang="en-US" dirty="0"/>
              <a:t>Tools</a:t>
            </a:r>
          </a:p>
        </p:txBody>
      </p:sp>
      <p:sp>
        <p:nvSpPr>
          <p:cNvPr id="3" name="Rectangle 2">
            <a:extLst>
              <a:ext uri="{FF2B5EF4-FFF2-40B4-BE49-F238E27FC236}">
                <a16:creationId xmlns:a16="http://schemas.microsoft.com/office/drawing/2014/main" id="{04DD8395-6644-B245-975C-F46795D24583}"/>
              </a:ext>
            </a:extLst>
          </p:cNvPr>
          <p:cNvSpPr/>
          <p:nvPr/>
        </p:nvSpPr>
        <p:spPr>
          <a:xfrm>
            <a:off x="756745" y="5842337"/>
            <a:ext cx="4067588" cy="276999"/>
          </a:xfrm>
          <a:prstGeom prst="rect">
            <a:avLst/>
          </a:prstGeom>
        </p:spPr>
        <p:txBody>
          <a:bodyPr wrap="none">
            <a:spAutoFit/>
          </a:bodyPr>
          <a:lstStyle/>
          <a:p>
            <a:r>
              <a:rPr lang="en-US" sz="1200" dirty="0">
                <a:hlinkClick r:id="rId2"/>
              </a:rPr>
              <a:t>https://www.slideshare.net/OutreachDigital/r-vs-python-vs-sas</a:t>
            </a:r>
            <a:r>
              <a:rPr lang="en-US" sz="1200" dirty="0"/>
              <a:t> </a:t>
            </a:r>
          </a:p>
        </p:txBody>
      </p:sp>
      <p:sp>
        <p:nvSpPr>
          <p:cNvPr id="4" name="Rectangle 3">
            <a:extLst>
              <a:ext uri="{FF2B5EF4-FFF2-40B4-BE49-F238E27FC236}">
                <a16:creationId xmlns:a16="http://schemas.microsoft.com/office/drawing/2014/main" id="{575BBFBD-BB46-F04A-B6FC-8B1FBC8A2E4B}"/>
              </a:ext>
            </a:extLst>
          </p:cNvPr>
          <p:cNvSpPr/>
          <p:nvPr/>
        </p:nvSpPr>
        <p:spPr>
          <a:xfrm>
            <a:off x="756745" y="6076549"/>
            <a:ext cx="6096000" cy="276999"/>
          </a:xfrm>
          <a:prstGeom prst="rect">
            <a:avLst/>
          </a:prstGeom>
        </p:spPr>
        <p:txBody>
          <a:bodyPr>
            <a:spAutoFit/>
          </a:bodyPr>
          <a:lstStyle/>
          <a:p>
            <a:r>
              <a:rPr lang="en-US" sz="1200" dirty="0">
                <a:hlinkClick r:id="rId3"/>
              </a:rPr>
              <a:t>https://www.datacamp.com/community/tutorials/r-or-python-for-data-analysis</a:t>
            </a:r>
            <a:r>
              <a:rPr lang="en-US" sz="1200" dirty="0"/>
              <a:t> </a:t>
            </a:r>
          </a:p>
        </p:txBody>
      </p:sp>
      <p:pic>
        <p:nvPicPr>
          <p:cNvPr id="6" name="Picture 5">
            <a:extLst>
              <a:ext uri="{FF2B5EF4-FFF2-40B4-BE49-F238E27FC236}">
                <a16:creationId xmlns:a16="http://schemas.microsoft.com/office/drawing/2014/main" id="{F0FA5F0A-EB8F-1E49-98AB-C71AEF88EA58}"/>
              </a:ext>
            </a:extLst>
          </p:cNvPr>
          <p:cNvPicPr>
            <a:picLocks noChangeAspect="1"/>
          </p:cNvPicPr>
          <p:nvPr/>
        </p:nvPicPr>
        <p:blipFill>
          <a:blip r:embed="rId4"/>
          <a:stretch>
            <a:fillRect/>
          </a:stretch>
        </p:blipFill>
        <p:spPr>
          <a:xfrm>
            <a:off x="9664252" y="177079"/>
            <a:ext cx="2173532" cy="133017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8383985-D78C-AE42-9092-CEB2BE1D2D09}"/>
              </a:ext>
            </a:extLst>
          </p:cNvPr>
          <p:cNvPicPr>
            <a:picLocks noChangeAspect="1"/>
          </p:cNvPicPr>
          <p:nvPr/>
        </p:nvPicPr>
        <p:blipFill>
          <a:blip r:embed="rId5"/>
          <a:stretch>
            <a:fillRect/>
          </a:stretch>
        </p:blipFill>
        <p:spPr>
          <a:xfrm>
            <a:off x="756745" y="1184109"/>
            <a:ext cx="8598270" cy="4541122"/>
          </a:xfrm>
          <a:prstGeom prst="rect">
            <a:avLst/>
          </a:prstGeom>
        </p:spPr>
      </p:pic>
      <p:sp>
        <p:nvSpPr>
          <p:cNvPr id="8" name="Rectangle 7">
            <a:extLst>
              <a:ext uri="{FF2B5EF4-FFF2-40B4-BE49-F238E27FC236}">
                <a16:creationId xmlns:a16="http://schemas.microsoft.com/office/drawing/2014/main" id="{1D77C17B-4B0F-E840-BC33-9E75352EB7B2}"/>
              </a:ext>
            </a:extLst>
          </p:cNvPr>
          <p:cNvSpPr/>
          <p:nvPr/>
        </p:nvSpPr>
        <p:spPr>
          <a:xfrm>
            <a:off x="756745" y="6310761"/>
            <a:ext cx="3834319" cy="276999"/>
          </a:xfrm>
          <a:prstGeom prst="rect">
            <a:avLst/>
          </a:prstGeom>
        </p:spPr>
        <p:txBody>
          <a:bodyPr wrap="none">
            <a:spAutoFit/>
          </a:bodyPr>
          <a:lstStyle/>
          <a:p>
            <a:r>
              <a:rPr lang="en-US" sz="1200" dirty="0">
                <a:hlinkClick r:id="rId6"/>
              </a:rPr>
              <a:t>https://data-flair.training/blogs/r-vs-python-for-data-science/</a:t>
            </a:r>
            <a:endParaRPr lang="en-US" sz="1200" dirty="0"/>
          </a:p>
        </p:txBody>
      </p:sp>
    </p:spTree>
    <p:extLst>
      <p:ext uri="{BB962C8B-B14F-4D97-AF65-F5344CB8AC3E}">
        <p14:creationId xmlns:p14="http://schemas.microsoft.com/office/powerpoint/2010/main" val="278894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F684287-3B14-8145-B0A2-E4038A86CE47}"/>
              </a:ext>
            </a:extLst>
          </p:cNvPr>
          <p:cNvPicPr>
            <a:picLocks noChangeAspect="1"/>
          </p:cNvPicPr>
          <p:nvPr/>
        </p:nvPicPr>
        <p:blipFill>
          <a:blip r:embed="rId2"/>
          <a:stretch>
            <a:fillRect/>
          </a:stretch>
        </p:blipFill>
        <p:spPr>
          <a:xfrm>
            <a:off x="141618" y="1148024"/>
            <a:ext cx="7135891" cy="3727026"/>
          </a:xfrm>
          <a:prstGeom prst="rect">
            <a:avLst/>
          </a:prstGeom>
        </p:spPr>
      </p:pic>
      <p:sp>
        <p:nvSpPr>
          <p:cNvPr id="6" name="Rectangle 5">
            <a:extLst>
              <a:ext uri="{FF2B5EF4-FFF2-40B4-BE49-F238E27FC236}">
                <a16:creationId xmlns:a16="http://schemas.microsoft.com/office/drawing/2014/main" id="{45685E9F-63C2-6245-AB1C-A22ED7373349}"/>
              </a:ext>
            </a:extLst>
          </p:cNvPr>
          <p:cNvSpPr/>
          <p:nvPr/>
        </p:nvSpPr>
        <p:spPr>
          <a:xfrm>
            <a:off x="7404133" y="1148024"/>
            <a:ext cx="3840878" cy="4708981"/>
          </a:xfrm>
          <a:prstGeom prst="rect">
            <a:avLst/>
          </a:prstGeom>
        </p:spPr>
        <p:txBody>
          <a:bodyPr wrap="square">
            <a:spAutoFit/>
          </a:bodyPr>
          <a:lstStyle/>
          <a:p>
            <a:r>
              <a:rPr lang="en-US" sz="1200" b="1" dirty="0">
                <a:solidFill>
                  <a:srgbClr val="333333"/>
                </a:solidFill>
                <a:latin typeface="q_serif"/>
              </a:rPr>
              <a:t>1. Pandas</a:t>
            </a:r>
            <a:endParaRPr lang="en-US" sz="1200" dirty="0">
              <a:solidFill>
                <a:srgbClr val="333333"/>
              </a:solidFill>
              <a:latin typeface="q_serif"/>
            </a:endParaRPr>
          </a:p>
          <a:p>
            <a:r>
              <a:rPr lang="en-US" sz="1200" dirty="0">
                <a:solidFill>
                  <a:srgbClr val="333333"/>
                </a:solidFill>
                <a:latin typeface="q_serif"/>
              </a:rPr>
              <a:t>Pandas help with munging and preparing data. It is useful to operate and maintaining structured data.</a:t>
            </a:r>
          </a:p>
          <a:p>
            <a:r>
              <a:rPr lang="en-US" sz="1200" b="1" dirty="0">
                <a:solidFill>
                  <a:srgbClr val="333333"/>
                </a:solidFill>
                <a:latin typeface="q_serif"/>
              </a:rPr>
              <a:t>2. SciPy</a:t>
            </a:r>
            <a:endParaRPr lang="en-US" sz="1200" dirty="0">
              <a:solidFill>
                <a:srgbClr val="333333"/>
              </a:solidFill>
              <a:latin typeface="q_serif"/>
            </a:endParaRPr>
          </a:p>
          <a:p>
            <a:r>
              <a:rPr lang="en-US" sz="1200" dirty="0">
                <a:solidFill>
                  <a:srgbClr val="333333"/>
                </a:solidFill>
                <a:latin typeface="q_serif"/>
              </a:rPr>
              <a:t>SciPy (Scientific Python) allows functionality like Linear Algebra, Fourier Transform, Optimization, and many others.</a:t>
            </a:r>
          </a:p>
          <a:p>
            <a:r>
              <a:rPr lang="en-US" sz="1200" b="1" dirty="0">
                <a:solidFill>
                  <a:srgbClr val="333333"/>
                </a:solidFill>
                <a:latin typeface="q_serif"/>
              </a:rPr>
              <a:t>3. NumPy</a:t>
            </a:r>
            <a:endParaRPr lang="en-US" sz="1200" dirty="0">
              <a:solidFill>
                <a:srgbClr val="333333"/>
              </a:solidFill>
              <a:latin typeface="q_serif"/>
            </a:endParaRPr>
          </a:p>
          <a:p>
            <a:r>
              <a:rPr lang="en-US" sz="1200" dirty="0">
                <a:solidFill>
                  <a:srgbClr val="333333"/>
                </a:solidFill>
                <a:latin typeface="q_serif"/>
              </a:rPr>
              <a:t>NumPy (Numerical Python) lets us deal with features like linear algebra, Fourier transforms and advanced random number capabilities. One very import feature of NumPy is the n-dimensional array.</a:t>
            </a:r>
          </a:p>
          <a:p>
            <a:r>
              <a:rPr lang="en-US" sz="1200" b="1" dirty="0">
                <a:solidFill>
                  <a:srgbClr val="333333"/>
                </a:solidFill>
                <a:latin typeface="q_serif"/>
              </a:rPr>
              <a:t>4. Matplotlib</a:t>
            </a:r>
            <a:endParaRPr lang="en-US" sz="1200" dirty="0">
              <a:solidFill>
                <a:srgbClr val="333333"/>
              </a:solidFill>
              <a:latin typeface="q_serif"/>
            </a:endParaRPr>
          </a:p>
          <a:p>
            <a:r>
              <a:rPr lang="en-US" sz="1200" dirty="0">
                <a:solidFill>
                  <a:srgbClr val="333333"/>
                </a:solidFill>
                <a:latin typeface="q_serif"/>
              </a:rPr>
              <a:t>It’s useful for plotting different kinds of graphs. These include pie charts, bar graphs, histograms, and even heat plots.</a:t>
            </a:r>
          </a:p>
          <a:p>
            <a:r>
              <a:rPr lang="en-US" sz="1200" b="1" dirty="0">
                <a:solidFill>
                  <a:srgbClr val="333333"/>
                </a:solidFill>
                <a:latin typeface="q_serif"/>
              </a:rPr>
              <a:t>5. </a:t>
            </a:r>
            <a:r>
              <a:rPr lang="en-US" sz="1200" b="1" dirty="0" err="1">
                <a:solidFill>
                  <a:srgbClr val="333333"/>
                </a:solidFill>
                <a:latin typeface="q_serif"/>
              </a:rPr>
              <a:t>Scikit</a:t>
            </a:r>
            <a:r>
              <a:rPr lang="en-US" sz="1200" b="1" dirty="0">
                <a:solidFill>
                  <a:srgbClr val="333333"/>
                </a:solidFill>
                <a:latin typeface="q_serif"/>
              </a:rPr>
              <a:t>-learn</a:t>
            </a:r>
            <a:endParaRPr lang="en-US" sz="1200" dirty="0">
              <a:solidFill>
                <a:srgbClr val="333333"/>
              </a:solidFill>
              <a:latin typeface="q_serif"/>
            </a:endParaRPr>
          </a:p>
          <a:p>
            <a:r>
              <a:rPr lang="en-US" sz="1200" dirty="0" err="1">
                <a:solidFill>
                  <a:srgbClr val="333333"/>
                </a:solidFill>
                <a:latin typeface="q_serif"/>
              </a:rPr>
              <a:t>Scikit</a:t>
            </a:r>
            <a:r>
              <a:rPr lang="en-US" sz="1200" dirty="0">
                <a:solidFill>
                  <a:srgbClr val="333333"/>
                </a:solidFill>
                <a:latin typeface="q_serif"/>
              </a:rPr>
              <a:t>-learn is great for machine learning. For statistically modeling and implement machine learning. The tools for these include clustering, regression, classification, and dimensionality reduction.</a:t>
            </a:r>
          </a:p>
          <a:p>
            <a:r>
              <a:rPr lang="en-US" sz="1200" b="1" dirty="0">
                <a:solidFill>
                  <a:srgbClr val="333333"/>
                </a:solidFill>
                <a:latin typeface="q_serif"/>
              </a:rPr>
              <a:t>6. Seaborn</a:t>
            </a:r>
            <a:endParaRPr lang="en-US" sz="1200" dirty="0">
              <a:solidFill>
                <a:srgbClr val="333333"/>
              </a:solidFill>
              <a:latin typeface="q_serif"/>
            </a:endParaRPr>
          </a:p>
          <a:p>
            <a:r>
              <a:rPr lang="en-US" sz="1200" dirty="0">
                <a:solidFill>
                  <a:srgbClr val="333333"/>
                </a:solidFill>
                <a:latin typeface="q_serif"/>
              </a:rPr>
              <a:t>Useful for statistical data visualization. </a:t>
            </a:r>
          </a:p>
          <a:p>
            <a:r>
              <a:rPr lang="en-US" sz="1200" b="1" dirty="0">
                <a:solidFill>
                  <a:srgbClr val="333333"/>
                </a:solidFill>
                <a:latin typeface="q_serif"/>
              </a:rPr>
              <a:t>7. </a:t>
            </a:r>
            <a:r>
              <a:rPr lang="en-US" sz="1200" b="1" dirty="0" err="1">
                <a:solidFill>
                  <a:srgbClr val="333333"/>
                </a:solidFill>
                <a:latin typeface="q_serif"/>
              </a:rPr>
              <a:t>Scrapy</a:t>
            </a:r>
            <a:endParaRPr lang="en-US" sz="1200" dirty="0">
              <a:solidFill>
                <a:srgbClr val="333333"/>
              </a:solidFill>
              <a:latin typeface="q_serif"/>
            </a:endParaRPr>
          </a:p>
          <a:p>
            <a:r>
              <a:rPr lang="en-US" sz="1200" dirty="0">
                <a:solidFill>
                  <a:srgbClr val="333333"/>
                </a:solidFill>
                <a:latin typeface="q_serif"/>
              </a:rPr>
              <a:t>Helps to crawl the web. </a:t>
            </a:r>
            <a:endParaRPr lang="en-US" sz="1200" b="0" i="0" dirty="0">
              <a:solidFill>
                <a:srgbClr val="333333"/>
              </a:solidFill>
              <a:effectLst/>
              <a:latin typeface="q_serif"/>
            </a:endParaRPr>
          </a:p>
        </p:txBody>
      </p:sp>
      <p:sp>
        <p:nvSpPr>
          <p:cNvPr id="12" name="Title 1">
            <a:extLst>
              <a:ext uri="{FF2B5EF4-FFF2-40B4-BE49-F238E27FC236}">
                <a16:creationId xmlns:a16="http://schemas.microsoft.com/office/drawing/2014/main" id="{028E6CD6-EDA4-9043-840D-85A9F6919506}"/>
              </a:ext>
            </a:extLst>
          </p:cNvPr>
          <p:cNvSpPr>
            <a:spLocks noGrp="1"/>
          </p:cNvSpPr>
          <p:nvPr>
            <p:ph type="title"/>
          </p:nvPr>
        </p:nvSpPr>
        <p:spPr>
          <a:xfrm>
            <a:off x="314617" y="194304"/>
            <a:ext cx="5322508" cy="579420"/>
          </a:xfrm>
        </p:spPr>
        <p:txBody>
          <a:bodyPr>
            <a:normAutofit fontScale="90000"/>
          </a:bodyPr>
          <a:lstStyle/>
          <a:p>
            <a:r>
              <a:rPr lang="en-US" dirty="0"/>
              <a:t>Popular Python Libraries</a:t>
            </a:r>
          </a:p>
        </p:txBody>
      </p:sp>
      <p:sp>
        <p:nvSpPr>
          <p:cNvPr id="8" name="Rectangle 7">
            <a:extLst>
              <a:ext uri="{FF2B5EF4-FFF2-40B4-BE49-F238E27FC236}">
                <a16:creationId xmlns:a16="http://schemas.microsoft.com/office/drawing/2014/main" id="{1CE9D7D0-ED5B-3842-84C5-8E766791DA1C}"/>
              </a:ext>
            </a:extLst>
          </p:cNvPr>
          <p:cNvSpPr/>
          <p:nvPr/>
        </p:nvSpPr>
        <p:spPr>
          <a:xfrm>
            <a:off x="141618" y="5063645"/>
            <a:ext cx="6096000" cy="461665"/>
          </a:xfrm>
          <a:prstGeom prst="rect">
            <a:avLst/>
          </a:prstGeom>
        </p:spPr>
        <p:txBody>
          <a:bodyPr>
            <a:spAutoFit/>
          </a:bodyPr>
          <a:lstStyle/>
          <a:p>
            <a:r>
              <a:rPr lang="en-US" sz="1200" dirty="0">
                <a:hlinkClick r:id="rId3"/>
              </a:rPr>
              <a:t>https://www.quora.com/Which-Python-libraries-are-commonly-used-in-the-data-analysis-data-science-world</a:t>
            </a:r>
            <a:endParaRPr lang="en-US" sz="1200" dirty="0"/>
          </a:p>
        </p:txBody>
      </p:sp>
    </p:spTree>
    <p:extLst>
      <p:ext uri="{BB962C8B-B14F-4D97-AF65-F5344CB8AC3E}">
        <p14:creationId xmlns:p14="http://schemas.microsoft.com/office/powerpoint/2010/main" val="764826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28E6CD6-EDA4-9043-840D-85A9F6919506}"/>
              </a:ext>
            </a:extLst>
          </p:cNvPr>
          <p:cNvSpPr>
            <a:spLocks noGrp="1"/>
          </p:cNvSpPr>
          <p:nvPr>
            <p:ph type="title"/>
          </p:nvPr>
        </p:nvSpPr>
        <p:spPr>
          <a:xfrm>
            <a:off x="314617" y="194304"/>
            <a:ext cx="4398060" cy="579420"/>
          </a:xfrm>
        </p:spPr>
        <p:txBody>
          <a:bodyPr>
            <a:normAutofit fontScale="90000"/>
          </a:bodyPr>
          <a:lstStyle/>
          <a:p>
            <a:r>
              <a:rPr lang="en-US" dirty="0"/>
              <a:t>Popular R Packages</a:t>
            </a:r>
          </a:p>
        </p:txBody>
      </p:sp>
      <p:pic>
        <p:nvPicPr>
          <p:cNvPr id="4" name="Picture 3" descr="A screenshot of a cell phone&#10;&#10;Description automatically generated">
            <a:extLst>
              <a:ext uri="{FF2B5EF4-FFF2-40B4-BE49-F238E27FC236}">
                <a16:creationId xmlns:a16="http://schemas.microsoft.com/office/drawing/2014/main" id="{47548628-25DC-204A-AC05-5FF21DCC1B21}"/>
              </a:ext>
            </a:extLst>
          </p:cNvPr>
          <p:cNvPicPr>
            <a:picLocks noChangeAspect="1"/>
          </p:cNvPicPr>
          <p:nvPr/>
        </p:nvPicPr>
        <p:blipFill>
          <a:blip r:embed="rId2"/>
          <a:stretch>
            <a:fillRect/>
          </a:stretch>
        </p:blipFill>
        <p:spPr>
          <a:xfrm>
            <a:off x="314616" y="1205137"/>
            <a:ext cx="8306763" cy="3728604"/>
          </a:xfrm>
          <a:prstGeom prst="rect">
            <a:avLst/>
          </a:prstGeom>
        </p:spPr>
      </p:pic>
      <p:sp>
        <p:nvSpPr>
          <p:cNvPr id="5" name="Rectangle 4">
            <a:extLst>
              <a:ext uri="{FF2B5EF4-FFF2-40B4-BE49-F238E27FC236}">
                <a16:creationId xmlns:a16="http://schemas.microsoft.com/office/drawing/2014/main" id="{034DD9E8-F37A-F54C-B77C-83970D5F8AB2}"/>
              </a:ext>
            </a:extLst>
          </p:cNvPr>
          <p:cNvSpPr/>
          <p:nvPr/>
        </p:nvSpPr>
        <p:spPr>
          <a:xfrm>
            <a:off x="314616" y="5088155"/>
            <a:ext cx="6096000" cy="276999"/>
          </a:xfrm>
          <a:prstGeom prst="rect">
            <a:avLst/>
          </a:prstGeom>
        </p:spPr>
        <p:txBody>
          <a:bodyPr>
            <a:spAutoFit/>
          </a:bodyPr>
          <a:lstStyle/>
          <a:p>
            <a:r>
              <a:rPr lang="en-US" sz="1200" dirty="0">
                <a:hlinkClick r:id="rId3"/>
              </a:rPr>
              <a:t>https://blog.revolutionanalytics.com/2013/06/a-list-of-r-packages-by-popularity.html</a:t>
            </a:r>
            <a:endParaRPr lang="en-US" sz="1200" dirty="0"/>
          </a:p>
        </p:txBody>
      </p:sp>
      <p:sp>
        <p:nvSpPr>
          <p:cNvPr id="8" name="Rectangle 7">
            <a:extLst>
              <a:ext uri="{FF2B5EF4-FFF2-40B4-BE49-F238E27FC236}">
                <a16:creationId xmlns:a16="http://schemas.microsoft.com/office/drawing/2014/main" id="{85D31163-204E-8648-B95E-B49F6BFE6DDA}"/>
              </a:ext>
            </a:extLst>
          </p:cNvPr>
          <p:cNvSpPr/>
          <p:nvPr/>
        </p:nvSpPr>
        <p:spPr>
          <a:xfrm>
            <a:off x="5891810" y="5052698"/>
            <a:ext cx="6096000" cy="1477328"/>
          </a:xfrm>
          <a:prstGeom prst="rect">
            <a:avLst/>
          </a:prstGeom>
        </p:spPr>
        <p:txBody>
          <a:bodyPr>
            <a:spAutoFit/>
          </a:bodyPr>
          <a:lstStyle/>
          <a:p>
            <a:r>
              <a:rPr lang="en-US" b="1" dirty="0"/>
              <a:t>Additional ones: </a:t>
            </a:r>
          </a:p>
          <a:p>
            <a:r>
              <a:rPr lang="en-US" dirty="0" err="1"/>
              <a:t>dplyr</a:t>
            </a:r>
            <a:r>
              <a:rPr lang="en-US" dirty="0"/>
              <a:t>, a grammar of data manipulation</a:t>
            </a:r>
          </a:p>
          <a:p>
            <a:r>
              <a:rPr lang="en-US" dirty="0" err="1"/>
              <a:t>devtools</a:t>
            </a:r>
            <a:r>
              <a:rPr lang="en-US" dirty="0"/>
              <a:t>, a collection of package development tools</a:t>
            </a:r>
          </a:p>
          <a:p>
            <a:r>
              <a:rPr lang="en-US" dirty="0"/>
              <a:t>cluster, methods for cluster analysis</a:t>
            </a:r>
          </a:p>
          <a:p>
            <a:r>
              <a:rPr lang="en-US" dirty="0"/>
              <a:t>tm, framework for text mining application </a:t>
            </a:r>
          </a:p>
        </p:txBody>
      </p:sp>
      <p:sp>
        <p:nvSpPr>
          <p:cNvPr id="9" name="Rectangle 8">
            <a:extLst>
              <a:ext uri="{FF2B5EF4-FFF2-40B4-BE49-F238E27FC236}">
                <a16:creationId xmlns:a16="http://schemas.microsoft.com/office/drawing/2014/main" id="{4C3CF2C6-34D6-6E41-B6C0-B9D6BD463804}"/>
              </a:ext>
            </a:extLst>
          </p:cNvPr>
          <p:cNvSpPr/>
          <p:nvPr/>
        </p:nvSpPr>
        <p:spPr>
          <a:xfrm>
            <a:off x="5891810" y="6426983"/>
            <a:ext cx="6096000" cy="276999"/>
          </a:xfrm>
          <a:prstGeom prst="rect">
            <a:avLst/>
          </a:prstGeom>
        </p:spPr>
        <p:txBody>
          <a:bodyPr>
            <a:spAutoFit/>
          </a:bodyPr>
          <a:lstStyle/>
          <a:p>
            <a:r>
              <a:rPr lang="en-US" sz="1200" dirty="0">
                <a:hlinkClick r:id="rId4"/>
              </a:rPr>
              <a:t>https://blog.revolutionanalytics.com/2016/11/most-popular-r-packages.html</a:t>
            </a:r>
            <a:endParaRPr lang="en-US" sz="1200" dirty="0"/>
          </a:p>
        </p:txBody>
      </p:sp>
    </p:spTree>
    <p:extLst>
      <p:ext uri="{BB962C8B-B14F-4D97-AF65-F5344CB8AC3E}">
        <p14:creationId xmlns:p14="http://schemas.microsoft.com/office/powerpoint/2010/main" val="1349291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7C0443-AB98-3E49-B1CA-875818E7B849}"/>
              </a:ext>
            </a:extLst>
          </p:cNvPr>
          <p:cNvSpPr>
            <a:spLocks noGrp="1"/>
          </p:cNvSpPr>
          <p:nvPr>
            <p:ph type="title"/>
          </p:nvPr>
        </p:nvSpPr>
        <p:spPr>
          <a:xfrm>
            <a:off x="8184559" y="643467"/>
            <a:ext cx="3363974" cy="1728044"/>
          </a:xfrm>
          <a:prstGeom prst="ellipse">
            <a:avLst/>
          </a:prstGeom>
          <a:noFill/>
          <a:ln>
            <a:solidFill>
              <a:schemeClr val="bg1"/>
            </a:solidFill>
          </a:ln>
        </p:spPr>
        <p:txBody>
          <a:bodyPr vert="horz" wrap="square" lIns="182880" tIns="182880" rIns="182880" bIns="182880" rtlCol="0" anchor="ctr">
            <a:noAutofit/>
          </a:bodyPr>
          <a:lstStyle/>
          <a:p>
            <a:r>
              <a:rPr lang="en-US" sz="1400" dirty="0">
                <a:solidFill>
                  <a:schemeClr val="bg1"/>
                </a:solidFill>
              </a:rPr>
              <a:t>Data Visualization: </a:t>
            </a:r>
            <a:br>
              <a:rPr lang="en-US" sz="1400" dirty="0">
                <a:solidFill>
                  <a:schemeClr val="bg1"/>
                </a:solidFill>
              </a:rPr>
            </a:br>
            <a:br>
              <a:rPr lang="en-US" sz="1400" dirty="0">
                <a:solidFill>
                  <a:schemeClr val="bg1"/>
                </a:solidFill>
              </a:rPr>
            </a:br>
            <a:r>
              <a:rPr lang="en-US" sz="1400" dirty="0">
                <a:solidFill>
                  <a:schemeClr val="bg1"/>
                </a:solidFill>
              </a:rPr>
              <a:t>Tableau </a:t>
            </a:r>
            <a:br>
              <a:rPr lang="en-US" sz="1400" dirty="0">
                <a:solidFill>
                  <a:schemeClr val="bg1"/>
                </a:solidFill>
              </a:rPr>
            </a:br>
            <a:r>
              <a:rPr lang="en-US" sz="1400" dirty="0">
                <a:solidFill>
                  <a:schemeClr val="bg1"/>
                </a:solidFill>
              </a:rPr>
              <a:t>vs. </a:t>
            </a:r>
            <a:br>
              <a:rPr lang="en-US" sz="1400" dirty="0">
                <a:solidFill>
                  <a:schemeClr val="bg1"/>
                </a:solidFill>
              </a:rPr>
            </a:br>
            <a:r>
              <a:rPr lang="en-US" sz="1400" dirty="0">
                <a:solidFill>
                  <a:schemeClr val="bg1"/>
                </a:solidFill>
              </a:rPr>
              <a:t>Power BI</a:t>
            </a:r>
          </a:p>
        </p:txBody>
      </p:sp>
      <p:pic>
        <p:nvPicPr>
          <p:cNvPr id="8" name="Picture 7" descr="A screenshot of a computer&#10;&#10;Description automatically generated">
            <a:extLst>
              <a:ext uri="{FF2B5EF4-FFF2-40B4-BE49-F238E27FC236}">
                <a16:creationId xmlns:a16="http://schemas.microsoft.com/office/drawing/2014/main" id="{70860A12-535F-1149-90FE-2F3CC29C2D2B}"/>
              </a:ext>
            </a:extLst>
          </p:cNvPr>
          <p:cNvPicPr>
            <a:picLocks noChangeAspect="1"/>
          </p:cNvPicPr>
          <p:nvPr/>
        </p:nvPicPr>
        <p:blipFill>
          <a:blip r:embed="rId2"/>
          <a:stretch>
            <a:fillRect/>
          </a:stretch>
        </p:blipFill>
        <p:spPr>
          <a:xfrm>
            <a:off x="439231" y="1210962"/>
            <a:ext cx="6702141" cy="3820218"/>
          </a:xfrm>
          <a:prstGeom prst="rect">
            <a:avLst/>
          </a:prstGeom>
        </p:spPr>
      </p:pic>
      <p:sp>
        <p:nvSpPr>
          <p:cNvPr id="3" name="Content Placeholder 2">
            <a:extLst>
              <a:ext uri="{FF2B5EF4-FFF2-40B4-BE49-F238E27FC236}">
                <a16:creationId xmlns:a16="http://schemas.microsoft.com/office/drawing/2014/main" id="{4EBA9386-AB84-284A-8E6A-56F09174FA17}"/>
              </a:ext>
            </a:extLst>
          </p:cNvPr>
          <p:cNvSpPr>
            <a:spLocks noGrp="1"/>
          </p:cNvSpPr>
          <p:nvPr>
            <p:ph type="body" sz="half" idx="2"/>
          </p:nvPr>
        </p:nvSpPr>
        <p:spPr>
          <a:xfrm>
            <a:off x="8184558" y="2638044"/>
            <a:ext cx="3363974" cy="3415622"/>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bg1"/>
                </a:solidFill>
                <a:hlinkClick r:id="rId3">
                  <a:extLst>
                    <a:ext uri="{A12FA001-AC4F-418D-AE19-62706E023703}">
                      <ahyp:hlinkClr xmlns:ahyp="http://schemas.microsoft.com/office/drawing/2018/hyperlinkcolor" val="tx"/>
                    </a:ext>
                  </a:extLst>
                </a:hlinkClick>
              </a:rPr>
              <a:t>https://public.tableau.com/en-us/s/</a:t>
            </a:r>
            <a:endParaRPr lang="en-US" dirty="0">
              <a:solidFill>
                <a:schemeClr val="bg1"/>
              </a:solidFill>
            </a:endParaRPr>
          </a:p>
          <a:p>
            <a:pPr indent="-228600" algn="l">
              <a:buFont typeface="Arial" panose="020B0604020202020204" pitchFamily="34" charset="0"/>
              <a:buChar char="•"/>
            </a:pPr>
            <a:r>
              <a:rPr lang="en-US" dirty="0">
                <a:solidFill>
                  <a:schemeClr val="bg1"/>
                </a:solidFill>
                <a:hlinkClick r:id="rId4">
                  <a:extLst>
                    <a:ext uri="{A12FA001-AC4F-418D-AE19-62706E023703}">
                      <ahyp:hlinkClr xmlns:ahyp="http://schemas.microsoft.com/office/drawing/2018/hyperlinkcolor" val="tx"/>
                    </a:ext>
                  </a:extLst>
                </a:hlinkClick>
              </a:rPr>
              <a:t>https://public.tableau.com/en-us/s/gallery/weather-location-relative?gallery=votd</a:t>
            </a:r>
            <a:r>
              <a:rPr lang="en-US" dirty="0">
                <a:solidFill>
                  <a:schemeClr val="bg1"/>
                </a:solidFill>
              </a:rPr>
              <a:t> </a:t>
            </a:r>
          </a:p>
          <a:p>
            <a:pPr indent="-228600" algn="l">
              <a:buFont typeface="Arial" panose="020B0604020202020204" pitchFamily="34" charset="0"/>
              <a:buChar char="•"/>
            </a:pPr>
            <a:r>
              <a:rPr lang="en-US" dirty="0">
                <a:solidFill>
                  <a:schemeClr val="bg1"/>
                </a:solidFill>
                <a:hlinkClick r:id="rId5">
                  <a:extLst>
                    <a:ext uri="{A12FA001-AC4F-418D-AE19-62706E023703}">
                      <ahyp:hlinkClr xmlns:ahyp="http://schemas.microsoft.com/office/drawing/2018/hyperlinkcolor" val="tx"/>
                    </a:ext>
                  </a:extLst>
                </a:hlinkClick>
              </a:rPr>
              <a:t>https://powerbi.microsoft.com/en-us/</a:t>
            </a:r>
            <a:r>
              <a:rPr lang="en-US" dirty="0">
                <a:solidFill>
                  <a:schemeClr val="bg1"/>
                </a:solidFill>
              </a:rPr>
              <a:t> </a:t>
            </a:r>
          </a:p>
        </p:txBody>
      </p:sp>
    </p:spTree>
    <p:extLst>
      <p:ext uri="{BB962C8B-B14F-4D97-AF65-F5344CB8AC3E}">
        <p14:creationId xmlns:p14="http://schemas.microsoft.com/office/powerpoint/2010/main" val="171903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4C5CB2-548A-0541-8034-BB30682859EF}"/>
              </a:ext>
            </a:extLst>
          </p:cNvPr>
          <p:cNvSpPr>
            <a:spLocks noGrp="1"/>
          </p:cNvSpPr>
          <p:nvPr>
            <p:ph type="title"/>
          </p:nvPr>
        </p:nvSpPr>
        <p:spPr>
          <a:xfrm>
            <a:off x="351536" y="233172"/>
            <a:ext cx="2483104" cy="671068"/>
          </a:xfrm>
        </p:spPr>
        <p:txBody>
          <a:bodyPr>
            <a:normAutofit fontScale="90000"/>
          </a:bodyPr>
          <a:lstStyle/>
          <a:p>
            <a:r>
              <a:rPr lang="en-US" dirty="0"/>
              <a:t>References</a:t>
            </a:r>
          </a:p>
        </p:txBody>
      </p:sp>
      <p:sp>
        <p:nvSpPr>
          <p:cNvPr id="6" name="Content Placeholder 5">
            <a:extLst>
              <a:ext uri="{FF2B5EF4-FFF2-40B4-BE49-F238E27FC236}">
                <a16:creationId xmlns:a16="http://schemas.microsoft.com/office/drawing/2014/main" id="{C67A9282-1B13-384A-88D3-6608AEA4CF88}"/>
              </a:ext>
            </a:extLst>
          </p:cNvPr>
          <p:cNvSpPr>
            <a:spLocks noGrp="1"/>
          </p:cNvSpPr>
          <p:nvPr>
            <p:ph idx="1"/>
          </p:nvPr>
        </p:nvSpPr>
        <p:spPr>
          <a:xfrm>
            <a:off x="351536" y="1103884"/>
            <a:ext cx="7729728" cy="3101983"/>
          </a:xfrm>
        </p:spPr>
        <p:txBody>
          <a:bodyPr/>
          <a:lstStyle/>
          <a:p>
            <a:r>
              <a:rPr lang="en-US" dirty="0">
                <a:hlinkClick r:id="rId2"/>
              </a:rPr>
              <a:t>https://medium.com/@purnasaigudikandula/best-resources-for-deep-learners-machine-learning-artificial-intelligence-programming-be11c568b2fe</a:t>
            </a:r>
            <a:r>
              <a:rPr lang="en-US" dirty="0"/>
              <a:t> </a:t>
            </a:r>
          </a:p>
        </p:txBody>
      </p:sp>
    </p:spTree>
    <p:extLst>
      <p:ext uri="{BB962C8B-B14F-4D97-AF65-F5344CB8AC3E}">
        <p14:creationId xmlns:p14="http://schemas.microsoft.com/office/powerpoint/2010/main" val="16229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0A289-7593-4147-9A57-A4CBFC498789}"/>
              </a:ext>
            </a:extLst>
          </p:cNvPr>
          <p:cNvSpPr>
            <a:spLocks noGrp="1"/>
          </p:cNvSpPr>
          <p:nvPr>
            <p:ph idx="1"/>
          </p:nvPr>
        </p:nvSpPr>
        <p:spPr>
          <a:xfrm>
            <a:off x="292608" y="1723645"/>
            <a:ext cx="9076201" cy="562356"/>
          </a:xfrm>
        </p:spPr>
        <p:txBody>
          <a:bodyPr>
            <a:normAutofit/>
          </a:bodyPr>
          <a:lstStyle/>
          <a:p>
            <a:pPr marL="0" indent="0">
              <a:buNone/>
            </a:pPr>
            <a:r>
              <a:rPr lang="en-US" sz="2000" dirty="0">
                <a:hlinkClick r:id="rId2"/>
              </a:rPr>
              <a:t>https://github.com/ahan02/Data-Science-Hackathon-Workshop-at-UKC-2019</a:t>
            </a:r>
            <a:endParaRPr lang="en-US" sz="2000" dirty="0"/>
          </a:p>
        </p:txBody>
      </p:sp>
      <p:sp>
        <p:nvSpPr>
          <p:cNvPr id="5" name="Title 4">
            <a:extLst>
              <a:ext uri="{FF2B5EF4-FFF2-40B4-BE49-F238E27FC236}">
                <a16:creationId xmlns:a16="http://schemas.microsoft.com/office/drawing/2014/main" id="{791A3F03-9981-C641-9F16-9989F4772D2A}"/>
              </a:ext>
            </a:extLst>
          </p:cNvPr>
          <p:cNvSpPr>
            <a:spLocks noGrp="1"/>
          </p:cNvSpPr>
          <p:nvPr>
            <p:ph type="title"/>
          </p:nvPr>
        </p:nvSpPr>
        <p:spPr>
          <a:xfrm>
            <a:off x="292608" y="318516"/>
            <a:ext cx="4352544" cy="1188720"/>
          </a:xfrm>
        </p:spPr>
        <p:txBody>
          <a:bodyPr/>
          <a:lstStyle/>
          <a:p>
            <a:r>
              <a:rPr lang="en-US" dirty="0"/>
              <a:t>Let’s get started!</a:t>
            </a:r>
          </a:p>
        </p:txBody>
      </p:sp>
    </p:spTree>
    <p:extLst>
      <p:ext uri="{BB962C8B-B14F-4D97-AF65-F5344CB8AC3E}">
        <p14:creationId xmlns:p14="http://schemas.microsoft.com/office/powerpoint/2010/main" val="2837545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D4EC-97D8-4EE8-93D9-C363EAB150C4}"/>
              </a:ext>
            </a:extLst>
          </p:cNvPr>
          <p:cNvPicPr>
            <a:picLocks noChangeAspect="1"/>
          </p:cNvPicPr>
          <p:nvPr/>
        </p:nvPicPr>
        <p:blipFill>
          <a:blip r:embed="rId3"/>
          <a:stretch>
            <a:fillRect/>
          </a:stretch>
        </p:blipFill>
        <p:spPr>
          <a:xfrm>
            <a:off x="0" y="0"/>
            <a:ext cx="7067204" cy="5195871"/>
          </a:xfrm>
          <a:prstGeom prst="rect">
            <a:avLst/>
          </a:prstGeom>
        </p:spPr>
      </p:pic>
      <p:sp>
        <p:nvSpPr>
          <p:cNvPr id="9" name="Rectangle 8">
            <a:extLst>
              <a:ext uri="{FF2B5EF4-FFF2-40B4-BE49-F238E27FC236}">
                <a16:creationId xmlns:a16="http://schemas.microsoft.com/office/drawing/2014/main" id="{4D170AAA-7BBC-49EC-A906-EC0FD01B0E52}"/>
              </a:ext>
            </a:extLst>
          </p:cNvPr>
          <p:cNvSpPr/>
          <p:nvPr/>
        </p:nvSpPr>
        <p:spPr>
          <a:xfrm>
            <a:off x="0" y="5237156"/>
            <a:ext cx="6096000" cy="461665"/>
          </a:xfrm>
          <a:prstGeom prst="rect">
            <a:avLst/>
          </a:prstGeom>
        </p:spPr>
        <p:txBody>
          <a:bodyPr>
            <a:spAutoFit/>
          </a:bodyPr>
          <a:lstStyle/>
          <a:p>
            <a:r>
              <a:rPr lang="en-US" sz="1200" dirty="0">
                <a:hlinkClick r:id="rId4"/>
              </a:rPr>
              <a:t>https://whatsthebigdata.com/2016/10/17/visually-linking-ai-machine-learning-deep-learning-big-data-and-data-science/</a:t>
            </a:r>
            <a:endParaRPr lang="en-US" sz="1200" dirty="0"/>
          </a:p>
        </p:txBody>
      </p:sp>
      <p:pic>
        <p:nvPicPr>
          <p:cNvPr id="10" name="Picture 2" descr="Image result for data science">
            <a:extLst>
              <a:ext uri="{FF2B5EF4-FFF2-40B4-BE49-F238E27FC236}">
                <a16:creationId xmlns:a16="http://schemas.microsoft.com/office/drawing/2014/main" id="{83B7CA43-E8DF-4D45-9370-A984F3A43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3511" y="1961536"/>
            <a:ext cx="4891490" cy="44161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2E54FAB-8B7B-49E7-850B-B1D389B9F55E}"/>
              </a:ext>
            </a:extLst>
          </p:cNvPr>
          <p:cNvSpPr/>
          <p:nvPr/>
        </p:nvSpPr>
        <p:spPr>
          <a:xfrm>
            <a:off x="9448801" y="6581001"/>
            <a:ext cx="2743199" cy="276999"/>
          </a:xfrm>
          <a:prstGeom prst="rect">
            <a:avLst/>
          </a:prstGeom>
        </p:spPr>
        <p:txBody>
          <a:bodyPr wrap="square">
            <a:spAutoFit/>
          </a:bodyPr>
          <a:lstStyle/>
          <a:p>
            <a:r>
              <a:rPr lang="en-US" sz="1200" dirty="0">
                <a:hlinkClick r:id="rId6"/>
              </a:rPr>
              <a:t>https://clevertap.com/blog/data-science/</a:t>
            </a:r>
            <a:endParaRPr lang="en-US" sz="1200" dirty="0"/>
          </a:p>
        </p:txBody>
      </p:sp>
    </p:spTree>
    <p:extLst>
      <p:ext uri="{BB962C8B-B14F-4D97-AF65-F5344CB8AC3E}">
        <p14:creationId xmlns:p14="http://schemas.microsoft.com/office/powerpoint/2010/main" val="2034670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16BD5419-A5F8-3F4F-91EC-FADE6BAD5AD5}"/>
              </a:ext>
            </a:extLst>
          </p:cNvPr>
          <p:cNvPicPr>
            <a:picLocks noChangeAspect="1"/>
          </p:cNvPicPr>
          <p:nvPr/>
        </p:nvPicPr>
        <p:blipFill>
          <a:blip r:embed="rId3"/>
          <a:stretch>
            <a:fillRect/>
          </a:stretch>
        </p:blipFill>
        <p:spPr>
          <a:xfrm>
            <a:off x="6636775" y="2292717"/>
            <a:ext cx="5493526" cy="3881542"/>
          </a:xfrm>
          <a:prstGeom prst="rect">
            <a:avLst/>
          </a:prstGeom>
        </p:spPr>
      </p:pic>
      <p:sp>
        <p:nvSpPr>
          <p:cNvPr id="7" name="Rectangle 6">
            <a:extLst>
              <a:ext uri="{FF2B5EF4-FFF2-40B4-BE49-F238E27FC236}">
                <a16:creationId xmlns:a16="http://schemas.microsoft.com/office/drawing/2014/main" id="{806D8381-0A97-0041-940F-600E9AC3BD83}"/>
              </a:ext>
            </a:extLst>
          </p:cNvPr>
          <p:cNvSpPr/>
          <p:nvPr/>
        </p:nvSpPr>
        <p:spPr>
          <a:xfrm>
            <a:off x="6868620" y="6174258"/>
            <a:ext cx="6096000" cy="276999"/>
          </a:xfrm>
          <a:prstGeom prst="rect">
            <a:avLst/>
          </a:prstGeom>
        </p:spPr>
        <p:txBody>
          <a:bodyPr>
            <a:spAutoFit/>
          </a:bodyPr>
          <a:lstStyle/>
          <a:p>
            <a:r>
              <a:rPr lang="en-US" sz="1200" dirty="0">
                <a:hlinkClick r:id="rId4"/>
              </a:rPr>
              <a:t>https://maxchama.blogspot.com/2019/03/artificial-intelligence-ai-vs-machine.html</a:t>
            </a:r>
            <a:endParaRPr lang="en-US" sz="1200" dirty="0"/>
          </a:p>
        </p:txBody>
      </p:sp>
      <p:pic>
        <p:nvPicPr>
          <p:cNvPr id="3074" name="Picture 2" descr="ai_data-science-diagram2">
            <a:extLst>
              <a:ext uri="{FF2B5EF4-FFF2-40B4-BE49-F238E27FC236}">
                <a16:creationId xmlns:a16="http://schemas.microsoft.com/office/drawing/2014/main" id="{DBBF09AF-6120-40E4-8624-A5A88B265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00" y="315884"/>
            <a:ext cx="6702536" cy="36650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B1F43C-AB78-4148-BF0C-D464AFEDC0CC}"/>
              </a:ext>
            </a:extLst>
          </p:cNvPr>
          <p:cNvSpPr/>
          <p:nvPr/>
        </p:nvSpPr>
        <p:spPr>
          <a:xfrm>
            <a:off x="224699" y="4257981"/>
            <a:ext cx="6096000" cy="461665"/>
          </a:xfrm>
          <a:prstGeom prst="rect">
            <a:avLst/>
          </a:prstGeom>
        </p:spPr>
        <p:txBody>
          <a:bodyPr>
            <a:spAutoFit/>
          </a:bodyPr>
          <a:lstStyle/>
          <a:p>
            <a:r>
              <a:rPr lang="en-US" sz="1200" dirty="0">
                <a:hlinkClick r:id="rId6"/>
              </a:rPr>
              <a:t>https://whatsthebigdata.com/2016/10/17/visually-linking-ai-machine-learning-deep-learning-big-data-and-data-science/</a:t>
            </a:r>
            <a:endParaRPr lang="en-US" sz="1200" dirty="0"/>
          </a:p>
        </p:txBody>
      </p:sp>
    </p:spTree>
    <p:extLst>
      <p:ext uri="{BB962C8B-B14F-4D97-AF65-F5344CB8AC3E}">
        <p14:creationId xmlns:p14="http://schemas.microsoft.com/office/powerpoint/2010/main" val="153497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6D6F3EC-43E3-DF4C-BC46-B3AE20684B00}"/>
              </a:ext>
            </a:extLst>
          </p:cNvPr>
          <p:cNvPicPr>
            <a:picLocks noChangeAspect="1"/>
          </p:cNvPicPr>
          <p:nvPr/>
        </p:nvPicPr>
        <p:blipFill>
          <a:blip r:embed="rId2"/>
          <a:stretch>
            <a:fillRect/>
          </a:stretch>
        </p:blipFill>
        <p:spPr>
          <a:xfrm>
            <a:off x="149558" y="322118"/>
            <a:ext cx="6991075" cy="5696706"/>
          </a:xfrm>
          <a:prstGeom prst="rect">
            <a:avLst/>
          </a:prstGeom>
        </p:spPr>
      </p:pic>
      <p:sp>
        <p:nvSpPr>
          <p:cNvPr id="4" name="Rectangle 3">
            <a:extLst>
              <a:ext uri="{FF2B5EF4-FFF2-40B4-BE49-F238E27FC236}">
                <a16:creationId xmlns:a16="http://schemas.microsoft.com/office/drawing/2014/main" id="{5B776A14-8576-1A46-9932-76FE80DB50A0}"/>
              </a:ext>
            </a:extLst>
          </p:cNvPr>
          <p:cNvSpPr/>
          <p:nvPr/>
        </p:nvSpPr>
        <p:spPr>
          <a:xfrm>
            <a:off x="343276" y="6091560"/>
            <a:ext cx="6096000" cy="276999"/>
          </a:xfrm>
          <a:prstGeom prst="rect">
            <a:avLst/>
          </a:prstGeom>
        </p:spPr>
        <p:txBody>
          <a:bodyPr>
            <a:spAutoFit/>
          </a:bodyPr>
          <a:lstStyle/>
          <a:p>
            <a:r>
              <a:rPr lang="en-US" sz="1200" dirty="0">
                <a:hlinkClick r:id="rId3"/>
              </a:rPr>
              <a:t>https://www.guru99.com/machine-learning-vs-deep-learning.html</a:t>
            </a:r>
            <a:r>
              <a:rPr lang="en-US" sz="1200" dirty="0"/>
              <a:t> </a:t>
            </a:r>
          </a:p>
        </p:txBody>
      </p:sp>
      <p:sp>
        <p:nvSpPr>
          <p:cNvPr id="5" name="Rectangle 4">
            <a:extLst>
              <a:ext uri="{FF2B5EF4-FFF2-40B4-BE49-F238E27FC236}">
                <a16:creationId xmlns:a16="http://schemas.microsoft.com/office/drawing/2014/main" id="{D417E4CD-2A4E-9A4E-85FE-33D6DE1BA3E5}"/>
              </a:ext>
            </a:extLst>
          </p:cNvPr>
          <p:cNvSpPr/>
          <p:nvPr/>
        </p:nvSpPr>
        <p:spPr>
          <a:xfrm>
            <a:off x="7327669" y="682683"/>
            <a:ext cx="4299758" cy="4801314"/>
          </a:xfrm>
          <a:prstGeom prst="rect">
            <a:avLst/>
          </a:prstGeom>
        </p:spPr>
        <p:txBody>
          <a:bodyPr wrap="square">
            <a:spAutoFit/>
          </a:bodyPr>
          <a:lstStyle/>
          <a:p>
            <a:r>
              <a:rPr lang="en-US" dirty="0"/>
              <a:t>From image processing, the Data Scientist needs to extract the feature manually in the images (e.g. the eyes, the nose, lips and </a:t>
            </a:r>
            <a:r>
              <a:rPr lang="en-US" dirty="0" err="1"/>
              <a:t>etc</a:t>
            </a:r>
            <a:r>
              <a:rPr lang="en-US" dirty="0"/>
              <a:t>). Then features later feed to the classification model. </a:t>
            </a:r>
          </a:p>
          <a:p>
            <a:endParaRPr lang="en-US" dirty="0"/>
          </a:p>
          <a:p>
            <a:r>
              <a:rPr lang="en-US" dirty="0"/>
              <a:t>In Deep learning, there is no manual extraction in need.  The first layer of a neural network will learn small details from the images, then from the next layers, it allows to learn more complex information from previous knowledge. Then, this network applies a filter to the images based on matching criteria by checking if the shape of the feature is identical to a part of the image.  So this feature extraction is done automatically. </a:t>
            </a:r>
          </a:p>
        </p:txBody>
      </p:sp>
    </p:spTree>
    <p:extLst>
      <p:ext uri="{BB962C8B-B14F-4D97-AF65-F5344CB8AC3E}">
        <p14:creationId xmlns:p14="http://schemas.microsoft.com/office/powerpoint/2010/main" val="63086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A32ED-15A2-D84C-8C73-0DA15AC0F040}"/>
              </a:ext>
            </a:extLst>
          </p:cNvPr>
          <p:cNvPicPr>
            <a:picLocks noChangeAspect="1"/>
          </p:cNvPicPr>
          <p:nvPr/>
        </p:nvPicPr>
        <p:blipFill>
          <a:blip r:embed="rId2"/>
          <a:stretch>
            <a:fillRect/>
          </a:stretch>
        </p:blipFill>
        <p:spPr>
          <a:xfrm>
            <a:off x="5675250" y="452597"/>
            <a:ext cx="6202506" cy="5354681"/>
          </a:xfrm>
          <a:prstGeom prst="rect">
            <a:avLst/>
          </a:prstGeom>
        </p:spPr>
      </p:pic>
      <p:sp>
        <p:nvSpPr>
          <p:cNvPr id="4" name="Rectangle 3">
            <a:extLst>
              <a:ext uri="{FF2B5EF4-FFF2-40B4-BE49-F238E27FC236}">
                <a16:creationId xmlns:a16="http://schemas.microsoft.com/office/drawing/2014/main" id="{AED58CF7-AEA3-8148-B54F-39DF24464C1F}"/>
              </a:ext>
            </a:extLst>
          </p:cNvPr>
          <p:cNvSpPr/>
          <p:nvPr/>
        </p:nvSpPr>
        <p:spPr>
          <a:xfrm>
            <a:off x="5554498" y="5989904"/>
            <a:ext cx="6096000" cy="276999"/>
          </a:xfrm>
          <a:prstGeom prst="rect">
            <a:avLst/>
          </a:prstGeom>
        </p:spPr>
        <p:txBody>
          <a:bodyPr>
            <a:spAutoFit/>
          </a:bodyPr>
          <a:lstStyle/>
          <a:p>
            <a:r>
              <a:rPr lang="en-US" sz="1200" dirty="0">
                <a:hlinkClick r:id="rId3"/>
              </a:rPr>
              <a:t>https://dzone.com/articles/data-science-vs-data-analysis-whats-the-difference</a:t>
            </a:r>
            <a:endParaRPr lang="en-US" sz="1200" dirty="0"/>
          </a:p>
        </p:txBody>
      </p:sp>
      <p:pic>
        <p:nvPicPr>
          <p:cNvPr id="4098" name="Picture 2" descr="Close look at Data Scientist vs Data Engineer2">
            <a:extLst>
              <a:ext uri="{FF2B5EF4-FFF2-40B4-BE49-F238E27FC236}">
                <a16:creationId xmlns:a16="http://schemas.microsoft.com/office/drawing/2014/main" id="{82687980-CD82-46C4-9ABB-1701CA812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244" y="627103"/>
            <a:ext cx="5005668" cy="50056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FDB7FE4-C108-40A4-96AC-B1360E04E35C}"/>
              </a:ext>
            </a:extLst>
          </p:cNvPr>
          <p:cNvSpPr/>
          <p:nvPr/>
        </p:nvSpPr>
        <p:spPr>
          <a:xfrm>
            <a:off x="314244" y="5953898"/>
            <a:ext cx="6096000" cy="276999"/>
          </a:xfrm>
          <a:prstGeom prst="rect">
            <a:avLst/>
          </a:prstGeom>
        </p:spPr>
        <p:txBody>
          <a:bodyPr>
            <a:spAutoFit/>
          </a:bodyPr>
          <a:lstStyle/>
          <a:p>
            <a:r>
              <a:rPr lang="en-US" sz="1200" dirty="0">
                <a:hlinkClick r:id="rId5"/>
              </a:rPr>
              <a:t>https://www.techiexpert.com/close-look-data-scientist-vs-data-engineer/</a:t>
            </a:r>
            <a:endParaRPr lang="en-US" sz="1200" dirty="0"/>
          </a:p>
        </p:txBody>
      </p:sp>
    </p:spTree>
    <p:extLst>
      <p:ext uri="{BB962C8B-B14F-4D97-AF65-F5344CB8AC3E}">
        <p14:creationId xmlns:p14="http://schemas.microsoft.com/office/powerpoint/2010/main" val="2949395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killSet">
            <a:extLst>
              <a:ext uri="{FF2B5EF4-FFF2-40B4-BE49-F238E27FC236}">
                <a16:creationId xmlns:a16="http://schemas.microsoft.com/office/drawing/2014/main" id="{13338B13-6E4A-4D54-94E5-C9D04AEEB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189488"/>
            <a:ext cx="8549097" cy="62703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4F47AB7-7A03-4E0D-BE1C-2577E2A27ACF}"/>
              </a:ext>
            </a:extLst>
          </p:cNvPr>
          <p:cNvSpPr/>
          <p:nvPr/>
        </p:nvSpPr>
        <p:spPr>
          <a:xfrm>
            <a:off x="1309425" y="6483846"/>
            <a:ext cx="3771995" cy="276999"/>
          </a:xfrm>
          <a:prstGeom prst="rect">
            <a:avLst/>
          </a:prstGeom>
        </p:spPr>
        <p:txBody>
          <a:bodyPr wrap="none">
            <a:spAutoFit/>
          </a:bodyPr>
          <a:lstStyle/>
          <a:p>
            <a:r>
              <a:rPr lang="en-US" sz="1200" dirty="0">
                <a:hlinkClick r:id="rId4"/>
              </a:rPr>
              <a:t>https://blog.zhaw.ch/datascience/the-data-science-skill-set/</a:t>
            </a:r>
            <a:endParaRPr lang="en-US" sz="1200" dirty="0"/>
          </a:p>
        </p:txBody>
      </p:sp>
    </p:spTree>
    <p:extLst>
      <p:ext uri="{BB962C8B-B14F-4D97-AF65-F5344CB8AC3E}">
        <p14:creationId xmlns:p14="http://schemas.microsoft.com/office/powerpoint/2010/main" val="44498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ata science">
            <a:extLst>
              <a:ext uri="{FF2B5EF4-FFF2-40B4-BE49-F238E27FC236}">
                <a16:creationId xmlns:a16="http://schemas.microsoft.com/office/drawing/2014/main" id="{45BB340D-BF09-42AF-8593-AC335CFAC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64" y="88023"/>
            <a:ext cx="11543072" cy="64929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C862250-396C-449D-B9FF-99E8EFA5F981}"/>
              </a:ext>
            </a:extLst>
          </p:cNvPr>
          <p:cNvSpPr/>
          <p:nvPr/>
        </p:nvSpPr>
        <p:spPr>
          <a:xfrm>
            <a:off x="0" y="6581001"/>
            <a:ext cx="3368614" cy="276999"/>
          </a:xfrm>
          <a:prstGeom prst="rect">
            <a:avLst/>
          </a:prstGeom>
        </p:spPr>
        <p:txBody>
          <a:bodyPr wrap="none">
            <a:spAutoFit/>
          </a:bodyPr>
          <a:lstStyle/>
          <a:p>
            <a:r>
              <a:rPr lang="en-US" sz="1200" dirty="0">
                <a:hlinkClick r:id="rId3"/>
              </a:rPr>
              <a:t>https://www.youtube.com/watch?v=X3paOmcrTjQ</a:t>
            </a:r>
            <a:endParaRPr lang="en-US" sz="1200" dirty="0"/>
          </a:p>
        </p:txBody>
      </p:sp>
    </p:spTree>
    <p:extLst>
      <p:ext uri="{BB962C8B-B14F-4D97-AF65-F5344CB8AC3E}">
        <p14:creationId xmlns:p14="http://schemas.microsoft.com/office/powerpoint/2010/main" val="128393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6CDA-7539-E646-AA9F-F19E9084F5D5}"/>
              </a:ext>
            </a:extLst>
          </p:cNvPr>
          <p:cNvSpPr>
            <a:spLocks noGrp="1"/>
          </p:cNvSpPr>
          <p:nvPr>
            <p:ph type="title"/>
          </p:nvPr>
        </p:nvSpPr>
        <p:spPr>
          <a:xfrm>
            <a:off x="268224" y="339209"/>
            <a:ext cx="4173147" cy="632460"/>
          </a:xfrm>
        </p:spPr>
        <p:txBody>
          <a:bodyPr>
            <a:normAutofit fontScale="90000"/>
          </a:bodyPr>
          <a:lstStyle/>
          <a:p>
            <a:r>
              <a:rPr lang="en-US" dirty="0"/>
              <a:t>Industry Use Cases</a:t>
            </a:r>
          </a:p>
        </p:txBody>
      </p:sp>
      <p:sp>
        <p:nvSpPr>
          <p:cNvPr id="4" name="Content Placeholder 3">
            <a:extLst>
              <a:ext uri="{FF2B5EF4-FFF2-40B4-BE49-F238E27FC236}">
                <a16:creationId xmlns:a16="http://schemas.microsoft.com/office/drawing/2014/main" id="{D9781F72-0699-7B4B-967C-1E235C5395A7}"/>
              </a:ext>
            </a:extLst>
          </p:cNvPr>
          <p:cNvSpPr>
            <a:spLocks noGrp="1"/>
          </p:cNvSpPr>
          <p:nvPr>
            <p:ph idx="1"/>
          </p:nvPr>
        </p:nvSpPr>
        <p:spPr>
          <a:xfrm>
            <a:off x="268224" y="1106571"/>
            <a:ext cx="5394446" cy="5412220"/>
          </a:xfrm>
        </p:spPr>
        <p:txBody>
          <a:bodyPr>
            <a:normAutofit fontScale="92500" lnSpcReduction="10000"/>
          </a:bodyPr>
          <a:lstStyle/>
          <a:p>
            <a:r>
              <a:rPr lang="en-US" dirty="0"/>
              <a:t>Tech industries uses speech and image recognition feature to help you. Even if you aren’t in a position to type a message, it allows you to generally speak out the message and it will be converted to text or search images easily. Using recommender system, companies like Amazon, Twitter, Google Play, Netflix, LinkedIn can improve user experience</a:t>
            </a:r>
          </a:p>
          <a:p>
            <a:r>
              <a:rPr lang="en-US" dirty="0"/>
              <a:t>Airline industries use data science to come up with strategic areas of improvements. Predicting flight delays, and effectively drive customer loyalty programs, and more</a:t>
            </a:r>
          </a:p>
          <a:p>
            <a:r>
              <a:rPr lang="en-US" dirty="0"/>
              <a:t>Banking companies learned to divide and conquer data via customer profiling, past expenditures and other essential variables to analyze the probabilities of risk and default</a:t>
            </a:r>
          </a:p>
          <a:p>
            <a:r>
              <a:rPr lang="en-US" dirty="0"/>
              <a:t>Logistic companies like DHL, FedEx, UPS have used data science to improve their operational efficiency. Using data science, these companies have discovered the best routes to ship, the best suited time to deliver, the best mode of transport to choose thus leading to cost efficiency</a:t>
            </a:r>
          </a:p>
          <a:p>
            <a:endParaRPr lang="en-US" dirty="0"/>
          </a:p>
        </p:txBody>
      </p:sp>
      <p:pic>
        <p:nvPicPr>
          <p:cNvPr id="2050" name="Picture 2" descr="Image result for data science">
            <a:extLst>
              <a:ext uri="{FF2B5EF4-FFF2-40B4-BE49-F238E27FC236}">
                <a16:creationId xmlns:a16="http://schemas.microsoft.com/office/drawing/2014/main" id="{D69AE1A7-EEFA-4FE0-849C-FCE24B7DC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680" y="1390781"/>
            <a:ext cx="6037095" cy="46190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9E87BBC-FC45-4CCA-885B-12788AC9B33E}"/>
              </a:ext>
            </a:extLst>
          </p:cNvPr>
          <p:cNvSpPr/>
          <p:nvPr/>
        </p:nvSpPr>
        <p:spPr>
          <a:xfrm>
            <a:off x="5886680" y="6152787"/>
            <a:ext cx="3314241" cy="276999"/>
          </a:xfrm>
          <a:prstGeom prst="rect">
            <a:avLst/>
          </a:prstGeom>
        </p:spPr>
        <p:txBody>
          <a:bodyPr wrap="none">
            <a:spAutoFit/>
          </a:bodyPr>
          <a:lstStyle/>
          <a:p>
            <a:r>
              <a:rPr lang="en-US" sz="1200" dirty="0">
                <a:hlinkClick r:id="rId3"/>
              </a:rPr>
              <a:t>https://www.edureka.co/blog/what-is-data-science/</a:t>
            </a:r>
            <a:endParaRPr lang="en-US" sz="1200" dirty="0"/>
          </a:p>
        </p:txBody>
      </p:sp>
      <p:sp>
        <p:nvSpPr>
          <p:cNvPr id="5" name="Rectangle 4">
            <a:extLst>
              <a:ext uri="{FF2B5EF4-FFF2-40B4-BE49-F238E27FC236}">
                <a16:creationId xmlns:a16="http://schemas.microsoft.com/office/drawing/2014/main" id="{63BEFC6D-55E9-403F-8BC3-0948ECD122B5}"/>
              </a:ext>
            </a:extLst>
          </p:cNvPr>
          <p:cNvSpPr/>
          <p:nvPr/>
        </p:nvSpPr>
        <p:spPr>
          <a:xfrm>
            <a:off x="433332" y="6458539"/>
            <a:ext cx="6096000" cy="276999"/>
          </a:xfrm>
          <a:prstGeom prst="rect">
            <a:avLst/>
          </a:prstGeom>
        </p:spPr>
        <p:txBody>
          <a:bodyPr>
            <a:spAutoFit/>
          </a:bodyPr>
          <a:lstStyle/>
          <a:p>
            <a:r>
              <a:rPr lang="en-US" sz="1200" dirty="0">
                <a:hlinkClick r:id="rId4"/>
              </a:rPr>
              <a:t>https://www.analyticsvidhya.com/blog/2015/09/applications-data-science/</a:t>
            </a:r>
            <a:endParaRPr lang="en-US" sz="1200" dirty="0"/>
          </a:p>
        </p:txBody>
      </p:sp>
    </p:spTree>
    <p:extLst>
      <p:ext uri="{BB962C8B-B14F-4D97-AF65-F5344CB8AC3E}">
        <p14:creationId xmlns:p14="http://schemas.microsoft.com/office/powerpoint/2010/main" val="366566196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757</Words>
  <Application>Microsoft Macintosh PowerPoint</Application>
  <PresentationFormat>Widescreen</PresentationFormat>
  <Paragraphs>80</Paragraphs>
  <Slides>14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q_serif</vt:lpstr>
      <vt:lpstr>Aharoni</vt:lpstr>
      <vt:lpstr>Arial</vt:lpstr>
      <vt:lpstr>Calibri</vt:lpstr>
      <vt:lpstr>Gill Sans MT</vt:lpstr>
      <vt:lpstr>Parcel</vt:lpstr>
      <vt:lpstr>Introduction to Data Science</vt:lpstr>
      <vt:lpstr>Let’s get started!</vt:lpstr>
      <vt:lpstr>PowerPoint Presentation</vt:lpstr>
      <vt:lpstr>PowerPoint Presentation</vt:lpstr>
      <vt:lpstr>PowerPoint Presentation</vt:lpstr>
      <vt:lpstr>PowerPoint Presentation</vt:lpstr>
      <vt:lpstr>PowerPoint Presentation</vt:lpstr>
      <vt:lpstr>PowerPoint Presentation</vt:lpstr>
      <vt:lpstr>Industry Use Cases</vt:lpstr>
      <vt:lpstr>Tools</vt:lpstr>
      <vt:lpstr>Popular Python Libraries</vt:lpstr>
      <vt:lpstr>Popular R Packages</vt:lpstr>
      <vt:lpstr>Data Visualization:   Tableau  vs.  Power BI</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101</dc:title>
  <dc:creator>Amy Han</dc:creator>
  <cp:lastModifiedBy>Amy Han</cp:lastModifiedBy>
  <cp:revision>32</cp:revision>
  <dcterms:created xsi:type="dcterms:W3CDTF">2019-06-28T14:34:32Z</dcterms:created>
  <dcterms:modified xsi:type="dcterms:W3CDTF">2019-08-17T15:17:36Z</dcterms:modified>
</cp:coreProperties>
</file>